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M Sans Bold" charset="1" panose="00000000000000000000"/>
      <p:regular r:id="rId17"/>
    </p:embeddedFont>
    <p:embeddedFont>
      <p:font typeface="DM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gif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VAGovQ7BqJI.mp4" Type="http://schemas.openxmlformats.org/officeDocument/2006/relationships/video"/><Relationship Id="rId4" Target="../media/VAGovQ7BqJ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3617" y="1027548"/>
            <a:ext cx="5775683" cy="8229600"/>
          </a:xfrm>
          <a:custGeom>
            <a:avLst/>
            <a:gdLst/>
            <a:ahLst/>
            <a:cxnLst/>
            <a:rect r="r" b="b" t="t" l="l"/>
            <a:pathLst>
              <a:path h="8229600" w="5775683">
                <a:moveTo>
                  <a:pt x="0" y="0"/>
                </a:moveTo>
                <a:lnTo>
                  <a:pt x="5775683" y="0"/>
                </a:lnTo>
                <a:lnTo>
                  <a:pt x="57756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3600" y="7727853"/>
            <a:ext cx="9439259" cy="1116992"/>
            <a:chOff x="0" y="0"/>
            <a:chExt cx="1973222" cy="233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3222" cy="233501"/>
            </a:xfrm>
            <a:custGeom>
              <a:avLst/>
              <a:gdLst/>
              <a:ahLst/>
              <a:cxnLst/>
              <a:rect r="r" b="b" t="t" l="l"/>
              <a:pathLst>
                <a:path h="233501" w="1973222">
                  <a:moveTo>
                    <a:pt x="77097" y="0"/>
                  </a:moveTo>
                  <a:lnTo>
                    <a:pt x="1896124" y="0"/>
                  </a:lnTo>
                  <a:cubicBezTo>
                    <a:pt x="1916572" y="0"/>
                    <a:pt x="1936182" y="8123"/>
                    <a:pt x="1950640" y="22581"/>
                  </a:cubicBezTo>
                  <a:cubicBezTo>
                    <a:pt x="1965099" y="37040"/>
                    <a:pt x="1973222" y="56650"/>
                    <a:pt x="1973222" y="77097"/>
                  </a:cubicBezTo>
                  <a:lnTo>
                    <a:pt x="1973222" y="156403"/>
                  </a:lnTo>
                  <a:cubicBezTo>
                    <a:pt x="1973222" y="176851"/>
                    <a:pt x="1965099" y="196461"/>
                    <a:pt x="1950640" y="210919"/>
                  </a:cubicBezTo>
                  <a:cubicBezTo>
                    <a:pt x="1936182" y="225378"/>
                    <a:pt x="1916572" y="233501"/>
                    <a:pt x="1896124" y="233501"/>
                  </a:cubicBezTo>
                  <a:lnTo>
                    <a:pt x="77097" y="233501"/>
                  </a:lnTo>
                  <a:cubicBezTo>
                    <a:pt x="56650" y="233501"/>
                    <a:pt x="37040" y="225378"/>
                    <a:pt x="22581" y="210919"/>
                  </a:cubicBezTo>
                  <a:cubicBezTo>
                    <a:pt x="8123" y="196461"/>
                    <a:pt x="0" y="176851"/>
                    <a:pt x="0" y="156403"/>
                  </a:cubicBezTo>
                  <a:lnTo>
                    <a:pt x="0" y="77097"/>
                  </a:lnTo>
                  <a:cubicBezTo>
                    <a:pt x="0" y="56650"/>
                    <a:pt x="8123" y="37040"/>
                    <a:pt x="22581" y="22581"/>
                  </a:cubicBezTo>
                  <a:cubicBezTo>
                    <a:pt x="37040" y="8123"/>
                    <a:pt x="56650" y="0"/>
                    <a:pt x="77097" y="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3222" cy="29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Uma abordagem criativa para resolver problemas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27548"/>
            <a:ext cx="2823465" cy="718584"/>
          </a:xfrm>
          <a:custGeom>
            <a:avLst/>
            <a:gdLst/>
            <a:ahLst/>
            <a:cxnLst/>
            <a:rect r="r" b="b" t="t" l="l"/>
            <a:pathLst>
              <a:path h="718584" w="2823465">
                <a:moveTo>
                  <a:pt x="0" y="0"/>
                </a:moveTo>
                <a:lnTo>
                  <a:pt x="2823465" y="0"/>
                </a:lnTo>
                <a:lnTo>
                  <a:pt x="2823465" y="718584"/>
                </a:lnTo>
                <a:lnTo>
                  <a:pt x="0" y="71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448366"/>
            <a:ext cx="7766361" cy="292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40"/>
              </a:lnSpc>
              <a:spcBef>
                <a:spcPct val="0"/>
              </a:spcBef>
            </a:pPr>
            <a:r>
              <a:rPr lang="en-US" b="true" sz="10400" spc="-104" u="none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Design Thinking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59575" y="1815605"/>
            <a:ext cx="6599725" cy="6599725"/>
          </a:xfrm>
          <a:custGeom>
            <a:avLst/>
            <a:gdLst/>
            <a:ahLst/>
            <a:cxnLst/>
            <a:rect r="r" b="b" t="t" l="l"/>
            <a:pathLst>
              <a:path h="6599725" w="6599725">
                <a:moveTo>
                  <a:pt x="0" y="0"/>
                </a:moveTo>
                <a:lnTo>
                  <a:pt x="6599725" y="0"/>
                </a:lnTo>
                <a:lnTo>
                  <a:pt x="6599725" y="6599725"/>
                </a:lnTo>
                <a:lnTo>
                  <a:pt x="0" y="6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814448" y="1948384"/>
            <a:ext cx="6289979" cy="62899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120069"/>
            <a:ext cx="8115300" cy="568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324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Design Thinking é iterativo: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etap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não são sempre lineares;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Pode 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 necessário voltar e 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efinar;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É um processo de constante evolução.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Iterar → Repetição com aprendizado e melhorias.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53680"/>
            <a:ext cx="162306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Ciclo Iterativo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20069"/>
            <a:ext cx="8115300" cy="568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324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Por que usar Design Thinking?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Estimula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empatia e colaboração;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Gera s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oluções mai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eficazes e inovadoras;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uz riscos ao testar ideias cedo;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Coloca o usuário no centro do processo.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653680"/>
            <a:ext cx="162306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6775"/>
            <a:ext cx="376416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b="true" sz="800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Agenda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069685" y="1028700"/>
            <a:ext cx="4189615" cy="8229600"/>
          </a:xfrm>
          <a:custGeom>
            <a:avLst/>
            <a:gdLst/>
            <a:ahLst/>
            <a:cxnLst/>
            <a:rect r="r" b="b" t="t" l="l"/>
            <a:pathLst>
              <a:path h="8229600" w="4189615">
                <a:moveTo>
                  <a:pt x="0" y="0"/>
                </a:moveTo>
                <a:lnTo>
                  <a:pt x="4189615" y="0"/>
                </a:lnTo>
                <a:lnTo>
                  <a:pt x="41896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782038"/>
            <a:ext cx="10896600" cy="1116992"/>
            <a:chOff x="0" y="0"/>
            <a:chExt cx="2277870" cy="2335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7870" cy="233501"/>
            </a:xfrm>
            <a:custGeom>
              <a:avLst/>
              <a:gdLst/>
              <a:ahLst/>
              <a:cxnLst/>
              <a:rect r="r" b="b" t="t" l="l"/>
              <a:pathLst>
                <a:path h="233501" w="2277870">
                  <a:moveTo>
                    <a:pt x="66786" y="0"/>
                  </a:moveTo>
                  <a:lnTo>
                    <a:pt x="2211084" y="0"/>
                  </a:lnTo>
                  <a:cubicBezTo>
                    <a:pt x="2247969" y="0"/>
                    <a:pt x="2277870" y="29901"/>
                    <a:pt x="2277870" y="66786"/>
                  </a:cubicBezTo>
                  <a:lnTo>
                    <a:pt x="2277870" y="166715"/>
                  </a:lnTo>
                  <a:cubicBezTo>
                    <a:pt x="2277870" y="203600"/>
                    <a:pt x="2247969" y="233501"/>
                    <a:pt x="2211084" y="233501"/>
                  </a:cubicBezTo>
                  <a:lnTo>
                    <a:pt x="66786" y="233501"/>
                  </a:lnTo>
                  <a:cubicBezTo>
                    <a:pt x="49073" y="233501"/>
                    <a:pt x="32086" y="226464"/>
                    <a:pt x="19561" y="213939"/>
                  </a:cubicBezTo>
                  <a:cubicBezTo>
                    <a:pt x="7036" y="201415"/>
                    <a:pt x="0" y="184427"/>
                    <a:pt x="0" y="166715"/>
                  </a:cubicBezTo>
                  <a:lnTo>
                    <a:pt x="0" y="66786"/>
                  </a:lnTo>
                  <a:cubicBezTo>
                    <a:pt x="0" y="29901"/>
                    <a:pt x="29901" y="0"/>
                    <a:pt x="66786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77870" cy="29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Introdução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438549"/>
            <a:ext cx="10896600" cy="1116992"/>
            <a:chOff x="0" y="0"/>
            <a:chExt cx="2277870" cy="2335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7870" cy="233501"/>
            </a:xfrm>
            <a:custGeom>
              <a:avLst/>
              <a:gdLst/>
              <a:ahLst/>
              <a:cxnLst/>
              <a:rect r="r" b="b" t="t" l="l"/>
              <a:pathLst>
                <a:path h="233501" w="2277870">
                  <a:moveTo>
                    <a:pt x="66786" y="0"/>
                  </a:moveTo>
                  <a:lnTo>
                    <a:pt x="2211084" y="0"/>
                  </a:lnTo>
                  <a:cubicBezTo>
                    <a:pt x="2247969" y="0"/>
                    <a:pt x="2277870" y="29901"/>
                    <a:pt x="2277870" y="66786"/>
                  </a:cubicBezTo>
                  <a:lnTo>
                    <a:pt x="2277870" y="166715"/>
                  </a:lnTo>
                  <a:cubicBezTo>
                    <a:pt x="2277870" y="203600"/>
                    <a:pt x="2247969" y="233501"/>
                    <a:pt x="2211084" y="233501"/>
                  </a:cubicBezTo>
                  <a:lnTo>
                    <a:pt x="66786" y="233501"/>
                  </a:lnTo>
                  <a:cubicBezTo>
                    <a:pt x="49073" y="233501"/>
                    <a:pt x="32086" y="226464"/>
                    <a:pt x="19561" y="213939"/>
                  </a:cubicBezTo>
                  <a:cubicBezTo>
                    <a:pt x="7036" y="201415"/>
                    <a:pt x="0" y="184427"/>
                    <a:pt x="0" y="166715"/>
                  </a:cubicBezTo>
                  <a:lnTo>
                    <a:pt x="0" y="66786"/>
                  </a:lnTo>
                  <a:cubicBezTo>
                    <a:pt x="0" y="29901"/>
                    <a:pt x="29901" y="0"/>
                    <a:pt x="66786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77870" cy="29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Etapas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098466"/>
            <a:ext cx="10896600" cy="1116992"/>
            <a:chOff x="0" y="0"/>
            <a:chExt cx="2277870" cy="233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77870" cy="233501"/>
            </a:xfrm>
            <a:custGeom>
              <a:avLst/>
              <a:gdLst/>
              <a:ahLst/>
              <a:cxnLst/>
              <a:rect r="r" b="b" t="t" l="l"/>
              <a:pathLst>
                <a:path h="233501" w="2277870">
                  <a:moveTo>
                    <a:pt x="66786" y="0"/>
                  </a:moveTo>
                  <a:lnTo>
                    <a:pt x="2211084" y="0"/>
                  </a:lnTo>
                  <a:cubicBezTo>
                    <a:pt x="2247969" y="0"/>
                    <a:pt x="2277870" y="29901"/>
                    <a:pt x="2277870" y="66786"/>
                  </a:cubicBezTo>
                  <a:lnTo>
                    <a:pt x="2277870" y="166715"/>
                  </a:lnTo>
                  <a:cubicBezTo>
                    <a:pt x="2277870" y="203600"/>
                    <a:pt x="2247969" y="233501"/>
                    <a:pt x="2211084" y="233501"/>
                  </a:cubicBezTo>
                  <a:lnTo>
                    <a:pt x="66786" y="233501"/>
                  </a:lnTo>
                  <a:cubicBezTo>
                    <a:pt x="49073" y="233501"/>
                    <a:pt x="32086" y="226464"/>
                    <a:pt x="19561" y="213939"/>
                  </a:cubicBezTo>
                  <a:cubicBezTo>
                    <a:pt x="7036" y="201415"/>
                    <a:pt x="0" y="184427"/>
                    <a:pt x="0" y="166715"/>
                  </a:cubicBezTo>
                  <a:lnTo>
                    <a:pt x="0" y="66786"/>
                  </a:lnTo>
                  <a:cubicBezTo>
                    <a:pt x="0" y="29901"/>
                    <a:pt x="29901" y="0"/>
                    <a:pt x="66786" y="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77870" cy="29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Observações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29700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031629"/>
            <a:ext cx="2618525" cy="2379963"/>
          </a:xfrm>
          <a:custGeom>
            <a:avLst/>
            <a:gdLst/>
            <a:ahLst/>
            <a:cxnLst/>
            <a:rect r="r" b="b" t="t" l="l"/>
            <a:pathLst>
              <a:path h="2379963" w="2618525">
                <a:moveTo>
                  <a:pt x="0" y="0"/>
                </a:moveTo>
                <a:lnTo>
                  <a:pt x="2618525" y="0"/>
                </a:lnTo>
                <a:lnTo>
                  <a:pt x="2618525" y="2379963"/>
                </a:lnTo>
                <a:lnTo>
                  <a:pt x="0" y="2379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48928" y="3031629"/>
            <a:ext cx="2639072" cy="2379963"/>
          </a:xfrm>
          <a:custGeom>
            <a:avLst/>
            <a:gdLst/>
            <a:ahLst/>
            <a:cxnLst/>
            <a:rect r="r" b="b" t="t" l="l"/>
            <a:pathLst>
              <a:path h="2379963" w="2639072">
                <a:moveTo>
                  <a:pt x="0" y="0"/>
                </a:moveTo>
                <a:lnTo>
                  <a:pt x="2639072" y="0"/>
                </a:lnTo>
                <a:lnTo>
                  <a:pt x="2639072" y="2379963"/>
                </a:lnTo>
                <a:lnTo>
                  <a:pt x="0" y="237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90769" y="3031629"/>
            <a:ext cx="2476361" cy="4114800"/>
          </a:xfrm>
          <a:custGeom>
            <a:avLst/>
            <a:gdLst/>
            <a:ahLst/>
            <a:cxnLst/>
            <a:rect r="r" b="b" t="t" l="l"/>
            <a:pathLst>
              <a:path h="4114800" w="2476361">
                <a:moveTo>
                  <a:pt x="0" y="0"/>
                </a:moveTo>
                <a:lnTo>
                  <a:pt x="2476362" y="0"/>
                </a:lnTo>
                <a:lnTo>
                  <a:pt x="24763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53680"/>
            <a:ext cx="162306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45804"/>
            <a:ext cx="8115300" cy="319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116" indent="-327058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Um processo centrado no ser humano;</a:t>
            </a:r>
          </a:p>
          <a:p>
            <a:pPr algn="l" marL="654116" indent="-327058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Foco em entender profundamente o problema;</a:t>
            </a:r>
          </a:p>
          <a:p>
            <a:pPr algn="l" marL="654116" indent="-327058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Estimula a criatividade e a inovação;</a:t>
            </a:r>
          </a:p>
          <a:p>
            <a:pPr algn="l" marL="654116" indent="-327058" lvl="1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Ideal para resolver problemas complexos.</a:t>
            </a:r>
          </a:p>
          <a:p>
            <a:pPr algn="l">
              <a:lnSpc>
                <a:spcPts val="424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592383"/>
            <a:ext cx="6904434" cy="6665917"/>
          </a:xfrm>
          <a:custGeom>
            <a:avLst/>
            <a:gdLst/>
            <a:ahLst/>
            <a:cxnLst/>
            <a:rect r="r" b="b" t="t" l="l"/>
            <a:pathLst>
              <a:path h="6665917" w="6904434">
                <a:moveTo>
                  <a:pt x="0" y="0"/>
                </a:moveTo>
                <a:lnTo>
                  <a:pt x="6904434" y="0"/>
                </a:lnTo>
                <a:lnTo>
                  <a:pt x="6904434" y="6665917"/>
                </a:lnTo>
                <a:lnTo>
                  <a:pt x="0" y="666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902247" y="4276283"/>
            <a:ext cx="4784651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481138"/>
            <a:ext cx="16230600" cy="111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Etapas do Design Thinking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59033"/>
            <a:ext cx="6981561" cy="679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89218" indent="-694609" lvl="1">
              <a:lnSpc>
                <a:spcPts val="9008"/>
              </a:lnSpc>
              <a:spcBef>
                <a:spcPct val="0"/>
              </a:spcBef>
              <a:buFont typeface="Arial"/>
              <a:buChar char="•"/>
            </a:pPr>
            <a:r>
              <a:rPr lang="en-US" sz="6434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Emp</a:t>
            </a:r>
            <a:r>
              <a:rPr lang="en-US" sz="6434" u="non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atizar</a:t>
            </a:r>
          </a:p>
          <a:p>
            <a:pPr algn="l" marL="1389218" indent="-694609" lvl="1">
              <a:lnSpc>
                <a:spcPts val="9008"/>
              </a:lnSpc>
              <a:spcBef>
                <a:spcPct val="0"/>
              </a:spcBef>
              <a:buFont typeface="Arial"/>
              <a:buChar char="•"/>
            </a:pPr>
            <a:r>
              <a:rPr lang="en-US" sz="6434" u="non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Definir</a:t>
            </a:r>
          </a:p>
          <a:p>
            <a:pPr algn="l" marL="1389218" indent="-694609" lvl="1">
              <a:lnSpc>
                <a:spcPts val="9008"/>
              </a:lnSpc>
              <a:spcBef>
                <a:spcPct val="0"/>
              </a:spcBef>
              <a:buFont typeface="Arial"/>
              <a:buChar char="•"/>
            </a:pPr>
            <a:r>
              <a:rPr lang="en-US" sz="6434" u="non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Idear</a:t>
            </a:r>
          </a:p>
          <a:p>
            <a:pPr algn="l" marL="1389218" indent="-694609" lvl="1">
              <a:lnSpc>
                <a:spcPts val="9008"/>
              </a:lnSpc>
              <a:spcBef>
                <a:spcPct val="0"/>
              </a:spcBef>
              <a:buFont typeface="Arial"/>
              <a:buChar char="•"/>
            </a:pPr>
            <a:r>
              <a:rPr lang="en-US" sz="6434" u="non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Prototipar</a:t>
            </a:r>
          </a:p>
          <a:p>
            <a:pPr algn="l" marL="1389218" indent="-694609" lvl="1">
              <a:lnSpc>
                <a:spcPts val="9008"/>
              </a:lnSpc>
              <a:spcBef>
                <a:spcPct val="0"/>
              </a:spcBef>
              <a:buFont typeface="Arial"/>
              <a:buChar char="•"/>
            </a:pPr>
            <a:r>
              <a:rPr lang="en-US" sz="6434" u="non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Testar</a:t>
            </a:r>
          </a:p>
          <a:p>
            <a:pPr algn="l" marL="0" indent="0" lvl="0">
              <a:lnSpc>
                <a:spcPts val="90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04971" y="3796573"/>
            <a:ext cx="4954329" cy="3313208"/>
          </a:xfrm>
          <a:custGeom>
            <a:avLst/>
            <a:gdLst/>
            <a:ahLst/>
            <a:cxnLst/>
            <a:rect r="r" b="b" t="t" l="l"/>
            <a:pathLst>
              <a:path h="3313208" w="4954329">
                <a:moveTo>
                  <a:pt x="0" y="0"/>
                </a:moveTo>
                <a:lnTo>
                  <a:pt x="4954329" y="0"/>
                </a:lnTo>
                <a:lnTo>
                  <a:pt x="4954329" y="3313208"/>
                </a:lnTo>
                <a:lnTo>
                  <a:pt x="0" y="331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240586"/>
            <a:ext cx="3879988" cy="3805828"/>
          </a:xfrm>
          <a:custGeom>
            <a:avLst/>
            <a:gdLst/>
            <a:ahLst/>
            <a:cxnLst/>
            <a:rect r="r" b="b" t="t" l="l"/>
            <a:pathLst>
              <a:path h="3805828" w="3879988">
                <a:moveTo>
                  <a:pt x="0" y="0"/>
                </a:moveTo>
                <a:lnTo>
                  <a:pt x="3879988" y="0"/>
                </a:lnTo>
                <a:lnTo>
                  <a:pt x="3879988" y="3805828"/>
                </a:lnTo>
                <a:lnTo>
                  <a:pt x="0" y="380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690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10544"/>
            <a:ext cx="8115300" cy="4609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9"/>
              </a:lnSpc>
              <a:spcBef>
                <a:spcPct val="0"/>
              </a:spcBef>
            </a:pPr>
            <a:r>
              <a:rPr lang="en-US" b="true" sz="354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Compreender o usuário: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Observar, ouvir, entrevistar;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Identificar dores, desejos e necessidades;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Colocar-se no lugar do outro.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Exemplo: Entrevistar usuários sobre sua experiência com um produto.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53680"/>
            <a:ext cx="162306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Etapa: Empatizar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7904" y="2465723"/>
            <a:ext cx="6792577" cy="6792577"/>
          </a:xfrm>
          <a:custGeom>
            <a:avLst/>
            <a:gdLst/>
            <a:ahLst/>
            <a:cxnLst/>
            <a:rect r="r" b="b" t="t" l="l"/>
            <a:pathLst>
              <a:path h="6792577" w="6792577">
                <a:moveTo>
                  <a:pt x="0" y="0"/>
                </a:moveTo>
                <a:lnTo>
                  <a:pt x="6792577" y="0"/>
                </a:lnTo>
                <a:lnTo>
                  <a:pt x="6792577" y="6792577"/>
                </a:lnTo>
                <a:lnTo>
                  <a:pt x="0" y="6792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79101" y="4738503"/>
            <a:ext cx="2410183" cy="1805791"/>
          </a:xfrm>
          <a:custGeom>
            <a:avLst/>
            <a:gdLst/>
            <a:ahLst/>
            <a:cxnLst/>
            <a:rect r="r" b="b" t="t" l="l"/>
            <a:pathLst>
              <a:path h="1805791" w="2410183">
                <a:moveTo>
                  <a:pt x="0" y="0"/>
                </a:moveTo>
                <a:lnTo>
                  <a:pt x="2410183" y="0"/>
                </a:lnTo>
                <a:lnTo>
                  <a:pt x="2410183" y="1805791"/>
                </a:lnTo>
                <a:lnTo>
                  <a:pt x="0" y="1805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75845" y="1920292"/>
            <a:ext cx="1216695" cy="1750640"/>
          </a:xfrm>
          <a:custGeom>
            <a:avLst/>
            <a:gdLst/>
            <a:ahLst/>
            <a:cxnLst/>
            <a:rect r="r" b="b" t="t" l="l"/>
            <a:pathLst>
              <a:path h="1750640" w="1216695">
                <a:moveTo>
                  <a:pt x="0" y="0"/>
                </a:moveTo>
                <a:lnTo>
                  <a:pt x="1216695" y="0"/>
                </a:lnTo>
                <a:lnTo>
                  <a:pt x="1216695" y="1750640"/>
                </a:lnTo>
                <a:lnTo>
                  <a:pt x="0" y="175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17898" y="7159700"/>
            <a:ext cx="1264283" cy="1355469"/>
          </a:xfrm>
          <a:custGeom>
            <a:avLst/>
            <a:gdLst/>
            <a:ahLst/>
            <a:cxnLst/>
            <a:rect r="r" b="b" t="t" l="l"/>
            <a:pathLst>
              <a:path h="1355469" w="1264283">
                <a:moveTo>
                  <a:pt x="0" y="0"/>
                </a:moveTo>
                <a:lnTo>
                  <a:pt x="1264284" y="0"/>
                </a:lnTo>
                <a:lnTo>
                  <a:pt x="1264284" y="1355469"/>
                </a:lnTo>
                <a:lnTo>
                  <a:pt x="0" y="1355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68747" y="7159700"/>
            <a:ext cx="1411734" cy="1549808"/>
          </a:xfrm>
          <a:custGeom>
            <a:avLst/>
            <a:gdLst/>
            <a:ahLst/>
            <a:cxnLst/>
            <a:rect r="r" b="b" t="t" l="l"/>
            <a:pathLst>
              <a:path h="1549808" w="1411734">
                <a:moveTo>
                  <a:pt x="0" y="0"/>
                </a:moveTo>
                <a:lnTo>
                  <a:pt x="1411734" y="0"/>
                </a:lnTo>
                <a:lnTo>
                  <a:pt x="1411734" y="1549808"/>
                </a:lnTo>
                <a:lnTo>
                  <a:pt x="0" y="1549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84124">
            <a:off x="10939244" y="6292669"/>
            <a:ext cx="1048641" cy="594574"/>
          </a:xfrm>
          <a:custGeom>
            <a:avLst/>
            <a:gdLst/>
            <a:ahLst/>
            <a:cxnLst/>
            <a:rect r="r" b="b" t="t" l="l"/>
            <a:pathLst>
              <a:path h="594574" w="1048641">
                <a:moveTo>
                  <a:pt x="0" y="0"/>
                </a:moveTo>
                <a:lnTo>
                  <a:pt x="1048641" y="0"/>
                </a:lnTo>
                <a:lnTo>
                  <a:pt x="1048641" y="594573"/>
                </a:lnTo>
                <a:lnTo>
                  <a:pt x="0" y="5945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943616">
            <a:off x="14634919" y="6331164"/>
            <a:ext cx="981792" cy="556671"/>
          </a:xfrm>
          <a:custGeom>
            <a:avLst/>
            <a:gdLst/>
            <a:ahLst/>
            <a:cxnLst/>
            <a:rect r="r" b="b" t="t" l="l"/>
            <a:pathLst>
              <a:path h="556671" w="981792">
                <a:moveTo>
                  <a:pt x="0" y="0"/>
                </a:moveTo>
                <a:lnTo>
                  <a:pt x="981792" y="0"/>
                </a:lnTo>
                <a:lnTo>
                  <a:pt x="981792" y="556670"/>
                </a:lnTo>
                <a:lnTo>
                  <a:pt x="0" y="556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2897723" y="3976208"/>
            <a:ext cx="972940" cy="551651"/>
          </a:xfrm>
          <a:custGeom>
            <a:avLst/>
            <a:gdLst/>
            <a:ahLst/>
            <a:cxnLst/>
            <a:rect r="r" b="b" t="t" l="l"/>
            <a:pathLst>
              <a:path h="551651" w="972940">
                <a:moveTo>
                  <a:pt x="0" y="0"/>
                </a:moveTo>
                <a:lnTo>
                  <a:pt x="972940" y="0"/>
                </a:lnTo>
                <a:lnTo>
                  <a:pt x="972940" y="551651"/>
                </a:lnTo>
                <a:lnTo>
                  <a:pt x="0" y="551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110544"/>
            <a:ext cx="8115300" cy="632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9"/>
              </a:lnSpc>
              <a:spcBef>
                <a:spcPct val="0"/>
              </a:spcBef>
            </a:pPr>
            <a:r>
              <a:rPr lang="en-US" b="true" sz="354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Clarificar </a:t>
            </a:r>
            <a:r>
              <a:rPr lang="en-US" b="true" sz="354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 problema: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intetizar as descobertas da etapa anterior;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Criar uma declaração clara do problema;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Enxergar o desafio sob a ótica do usuário.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Exemplo: "Como podemos tornar o processo de compra mais simples para idosos?".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653680"/>
            <a:ext cx="162306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Etapa: Definir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14930" y="3396703"/>
            <a:ext cx="7833646" cy="473935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735376" y="2266304"/>
            <a:ext cx="5523924" cy="5333097"/>
          </a:xfrm>
          <a:custGeom>
            <a:avLst/>
            <a:gdLst/>
            <a:ahLst/>
            <a:cxnLst/>
            <a:rect r="r" b="b" t="t" l="l"/>
            <a:pathLst>
              <a:path h="5333097" w="5523924">
                <a:moveTo>
                  <a:pt x="0" y="0"/>
                </a:moveTo>
                <a:lnTo>
                  <a:pt x="5523924" y="0"/>
                </a:lnTo>
                <a:lnTo>
                  <a:pt x="5523924" y="5333097"/>
                </a:lnTo>
                <a:lnTo>
                  <a:pt x="0" y="5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10544"/>
            <a:ext cx="8115300" cy="403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9"/>
              </a:lnSpc>
              <a:spcBef>
                <a:spcPct val="0"/>
              </a:spcBef>
            </a:pPr>
            <a:r>
              <a:rPr lang="en-US" b="true" sz="354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Gerar Ideias Criativas: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Bra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instorming livre e sem julgamentos;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Explo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rar várias soluções possíveis;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nsar “fora da caixa”.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Dica: Quantidade antes de qualidade nessa fase.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53680"/>
            <a:ext cx="162306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Etapa: Idear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3982" y="6801651"/>
            <a:ext cx="6834018" cy="3485349"/>
          </a:xfrm>
          <a:custGeom>
            <a:avLst/>
            <a:gdLst/>
            <a:ahLst/>
            <a:cxnLst/>
            <a:rect r="r" b="b" t="t" l="l"/>
            <a:pathLst>
              <a:path h="3485349" w="6834018">
                <a:moveTo>
                  <a:pt x="0" y="0"/>
                </a:moveTo>
                <a:lnTo>
                  <a:pt x="6834018" y="0"/>
                </a:lnTo>
                <a:lnTo>
                  <a:pt x="6834018" y="3485349"/>
                </a:lnTo>
                <a:lnTo>
                  <a:pt x="0" y="348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21225" y="5422041"/>
            <a:ext cx="4822908" cy="2302938"/>
          </a:xfrm>
          <a:custGeom>
            <a:avLst/>
            <a:gdLst/>
            <a:ahLst/>
            <a:cxnLst/>
            <a:rect r="r" b="b" t="t" l="l"/>
            <a:pathLst>
              <a:path h="2302938" w="4822908">
                <a:moveTo>
                  <a:pt x="0" y="0"/>
                </a:moveTo>
                <a:lnTo>
                  <a:pt x="4822908" y="0"/>
                </a:lnTo>
                <a:lnTo>
                  <a:pt x="4822908" y="2302938"/>
                </a:lnTo>
                <a:lnTo>
                  <a:pt x="0" y="23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47407" y="2423617"/>
            <a:ext cx="4970544" cy="2373257"/>
          </a:xfrm>
          <a:custGeom>
            <a:avLst/>
            <a:gdLst/>
            <a:ahLst/>
            <a:cxnLst/>
            <a:rect r="r" b="b" t="t" l="l"/>
            <a:pathLst>
              <a:path h="2373257" w="4970544">
                <a:moveTo>
                  <a:pt x="0" y="0"/>
                </a:moveTo>
                <a:lnTo>
                  <a:pt x="4970544" y="0"/>
                </a:lnTo>
                <a:lnTo>
                  <a:pt x="4970544" y="2373257"/>
                </a:lnTo>
                <a:lnTo>
                  <a:pt x="0" y="2373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8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20069"/>
            <a:ext cx="8115300" cy="454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324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Transformar Ideias em algo tangível: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iar modelos simples das soluções;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Pode 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 papel, maquetes, simulações</a:t>
            </a:r>
            <a:r>
              <a:rPr lang="en-US" b="true" sz="3242">
                <a:solidFill>
                  <a:srgbClr val="ED451D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etc.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Perm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 visualizar e testar a ideia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“Errar rápido para acertar cedo”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53680"/>
            <a:ext cx="162306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Etapa: Prototipar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11453982" y="0"/>
            <a:ext cx="6834018" cy="3485349"/>
          </a:xfrm>
          <a:custGeom>
            <a:avLst/>
            <a:gdLst/>
            <a:ahLst/>
            <a:cxnLst/>
            <a:rect r="r" b="b" t="t" l="l"/>
            <a:pathLst>
              <a:path h="3485349" w="6834018">
                <a:moveTo>
                  <a:pt x="0" y="3485349"/>
                </a:moveTo>
                <a:lnTo>
                  <a:pt x="6834018" y="3485349"/>
                </a:lnTo>
                <a:lnTo>
                  <a:pt x="6834018" y="0"/>
                </a:lnTo>
                <a:lnTo>
                  <a:pt x="0" y="0"/>
                </a:lnTo>
                <a:lnTo>
                  <a:pt x="0" y="3485349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2104336"/>
            <a:ext cx="8115300" cy="607832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120069"/>
            <a:ext cx="8115300" cy="511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324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Experimentar e colher feedbacks: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Most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 o protótipo para os usuários;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servar reações, ouvir opiniões;</a:t>
            </a:r>
          </a:p>
          <a:p>
            <a:pPr algn="l" marL="700036" indent="-350018" lvl="1">
              <a:lnSpc>
                <a:spcPts val="4539"/>
              </a:lnSpc>
              <a:spcBef>
                <a:spcPct val="0"/>
              </a:spcBef>
              <a:buFont typeface="Arial"/>
              <a:buChar char="•"/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Refleti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r,</a:t>
            </a: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ajustar e evoluir a solução.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  <a:r>
              <a:rPr lang="en-US" sz="32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aprendizado guia novas iterações do processo</a:t>
            </a: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  <a:p>
            <a:pPr algn="l">
              <a:lnSpc>
                <a:spcPts val="453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53680"/>
            <a:ext cx="1623060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Etapa: Testar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DAGou_PyhgM</dc:identifier>
  <dcterms:modified xsi:type="dcterms:W3CDTF">2011-08-01T06:04:30Z</dcterms:modified>
  <cp:revision>1</cp:revision>
  <dc:title>Design Thinking Ideation</dc:title>
</cp:coreProperties>
</file>